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7" r:id="rId6"/>
    <p:sldId id="260" r:id="rId7"/>
    <p:sldId id="274" r:id="rId8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EAEA"/>
    <a:srgbClr val="B2B2B2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630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FCDDD0-5841-49B3-A15A-06EF15C11D88}" type="datetimeFigureOut">
              <a:rPr lang="it-IT" smtClean="0"/>
              <a:t>21/05/2020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0673EF-DBFA-49CC-A3D0-3B20FAA3671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4621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0673EF-DBFA-49CC-A3D0-3B20FAA36716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713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1A958-3C12-4823-9ACD-BA8AC0E79E83}" type="datetimeFigureOut">
              <a:rPr lang="it-IT" smtClean="0"/>
              <a:t>21/05/2020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C3FF1-31BB-4938-9E39-5BDD02EE8A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4880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1A958-3C12-4823-9ACD-BA8AC0E79E83}" type="datetimeFigureOut">
              <a:rPr lang="it-IT" smtClean="0"/>
              <a:t>21/05/2020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C3FF1-31BB-4938-9E39-5BDD02EE8A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7975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1A958-3C12-4823-9ACD-BA8AC0E79E83}" type="datetimeFigureOut">
              <a:rPr lang="it-IT" smtClean="0"/>
              <a:t>21/05/2020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C3FF1-31BB-4938-9E39-5BDD02EE8A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1977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1A958-3C12-4823-9ACD-BA8AC0E79E83}" type="datetimeFigureOut">
              <a:rPr lang="it-IT" smtClean="0"/>
              <a:t>21/05/2020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C3FF1-31BB-4938-9E39-5BDD02EE8A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8089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1A958-3C12-4823-9ACD-BA8AC0E79E83}" type="datetimeFigureOut">
              <a:rPr lang="it-IT" smtClean="0"/>
              <a:t>21/05/2020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C3FF1-31BB-4938-9E39-5BDD02EE8A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2011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1A958-3C12-4823-9ACD-BA8AC0E79E83}" type="datetimeFigureOut">
              <a:rPr lang="it-IT" smtClean="0"/>
              <a:t>21/05/2020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C3FF1-31BB-4938-9E39-5BDD02EE8A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3358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1A958-3C12-4823-9ACD-BA8AC0E79E83}" type="datetimeFigureOut">
              <a:rPr lang="it-IT" smtClean="0"/>
              <a:t>21/05/2020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C3FF1-31BB-4938-9E39-5BDD02EE8A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9046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1A958-3C12-4823-9ACD-BA8AC0E79E83}" type="datetimeFigureOut">
              <a:rPr lang="it-IT" smtClean="0"/>
              <a:t>21/05/2020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C3FF1-31BB-4938-9E39-5BDD02EE8A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7497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1A958-3C12-4823-9ACD-BA8AC0E79E83}" type="datetimeFigureOut">
              <a:rPr lang="it-IT" smtClean="0"/>
              <a:t>21/05/2020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C3FF1-31BB-4938-9E39-5BDD02EE8A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02611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1A958-3C12-4823-9ACD-BA8AC0E79E83}" type="datetimeFigureOut">
              <a:rPr lang="it-IT" smtClean="0"/>
              <a:t>21/05/2020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C3FF1-31BB-4938-9E39-5BDD02EE8A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6501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1A958-3C12-4823-9ACD-BA8AC0E79E83}" type="datetimeFigureOut">
              <a:rPr lang="it-IT" smtClean="0"/>
              <a:t>21/05/2020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C3FF1-31BB-4938-9E39-5BDD02EE8A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6686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81A958-3C12-4823-9ACD-BA8AC0E79E83}" type="datetimeFigureOut">
              <a:rPr lang="it-IT" smtClean="0"/>
              <a:t>21/05/2020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CC3FF1-31BB-4938-9E39-5BDD02EE8A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4274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jpe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4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jpeg"/><Relationship Id="rId12" Type="http://schemas.openxmlformats.org/officeDocument/2006/relationships/image" Target="../media/image24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8.jpe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4.pn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TALIA-CINA Collaborazione fra ricercatori italiani e cinesi sulle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6632" y="83012"/>
            <a:ext cx="10413857" cy="683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043608" y="2996952"/>
            <a:ext cx="5756176" cy="1830065"/>
          </a:xfrm>
        </p:spPr>
        <p:txBody>
          <a:bodyPr>
            <a:noAutofit/>
          </a:bodyPr>
          <a:lstStyle/>
          <a:p>
            <a:r>
              <a:rPr lang="it-IT" sz="6600" b="1" dirty="0" smtClean="0">
                <a:solidFill>
                  <a:schemeClr val="bg1"/>
                </a:solidFill>
              </a:rPr>
              <a:t>Dispositivi di Protezione Individuale</a:t>
            </a:r>
            <a:r>
              <a:rPr lang="it-IT" sz="1800" b="1" dirty="0" smtClean="0">
                <a:solidFill>
                  <a:schemeClr val="bg1"/>
                </a:solidFill>
              </a:rPr>
              <a:t/>
            </a:r>
            <a:br>
              <a:rPr lang="it-IT" sz="1800" b="1" dirty="0" smtClean="0">
                <a:solidFill>
                  <a:schemeClr val="bg1"/>
                </a:solidFill>
              </a:rPr>
            </a:br>
            <a:r>
              <a:rPr lang="it-IT" sz="1800" dirty="0" smtClean="0">
                <a:solidFill>
                  <a:schemeClr val="bg1"/>
                </a:solidFill>
              </a:rPr>
              <a:t> </a:t>
            </a:r>
            <a:r>
              <a:rPr lang="it-IT" sz="3200" dirty="0" smtClean="0">
                <a:solidFill>
                  <a:schemeClr val="bg1"/>
                </a:solidFill>
              </a:rPr>
              <a:t/>
            </a:r>
            <a:br>
              <a:rPr lang="it-IT" sz="3200" dirty="0" smtClean="0">
                <a:solidFill>
                  <a:schemeClr val="bg1"/>
                </a:solidFill>
              </a:rPr>
            </a:br>
            <a:r>
              <a:rPr lang="it-IT" sz="3200" b="1" dirty="0" smtClean="0">
                <a:solidFill>
                  <a:schemeClr val="bg1"/>
                </a:solidFill>
              </a:rPr>
              <a:t>FASE 2</a:t>
            </a:r>
            <a:r>
              <a:rPr lang="it-IT" b="1" dirty="0" smtClean="0">
                <a:solidFill>
                  <a:schemeClr val="bg1"/>
                </a:solidFill>
              </a:rPr>
              <a:t/>
            </a:r>
            <a:br>
              <a:rPr lang="it-IT" b="1" dirty="0" smtClean="0">
                <a:solidFill>
                  <a:schemeClr val="bg1"/>
                </a:solidFill>
              </a:rPr>
            </a:br>
            <a:endParaRPr lang="it-IT" b="1" dirty="0">
              <a:solidFill>
                <a:schemeClr val="bg1"/>
              </a:solidFill>
            </a:endParaRPr>
          </a:p>
        </p:txBody>
      </p:sp>
      <p:pic>
        <p:nvPicPr>
          <p:cNvPr id="5" name="Immagine 4" descr="Cute 3d Guy Wearing A Gas Mask Stock Illustration - Illustration ..."/>
          <p:cNvPicPr/>
          <p:nvPr/>
        </p:nvPicPr>
        <p:blipFill rotWithShape="1"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69" t="9967" r="28519" b="14707"/>
          <a:stretch/>
        </p:blipFill>
        <p:spPr bwMode="auto">
          <a:xfrm>
            <a:off x="6344592" y="2492308"/>
            <a:ext cx="3009900" cy="43910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3" descr="C:\Users\antonio.chiaverini.SANITAMARCHE\Downloads\asur-marche-removebg-preview.pn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8042"/>
            <a:ext cx="3265775" cy="1512168"/>
          </a:xfrm>
          <a:prstGeom prst="rect">
            <a:avLst/>
          </a:prstGeom>
          <a:noFill/>
          <a:extLst/>
        </p:spPr>
      </p:pic>
      <p:sp>
        <p:nvSpPr>
          <p:cNvPr id="3" name="CasellaDiTesto 2"/>
          <p:cNvSpPr txBox="1"/>
          <p:nvPr/>
        </p:nvSpPr>
        <p:spPr>
          <a:xfrm>
            <a:off x="0" y="5671910"/>
            <a:ext cx="43437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i="1" dirty="0" smtClean="0">
                <a:solidFill>
                  <a:schemeClr val="bg1"/>
                </a:solidFill>
              </a:rPr>
              <a:t>A cura di: </a:t>
            </a:r>
            <a:r>
              <a:rPr lang="it-IT" b="1" i="1" dirty="0" err="1" smtClean="0">
                <a:solidFill>
                  <a:schemeClr val="bg1"/>
                </a:solidFill>
              </a:rPr>
              <a:t>Tdp</a:t>
            </a:r>
            <a:r>
              <a:rPr lang="it-IT" b="1" i="1" dirty="0" smtClean="0">
                <a:solidFill>
                  <a:schemeClr val="bg1"/>
                </a:solidFill>
              </a:rPr>
              <a:t> dott.ssa Valentina BRUNORI </a:t>
            </a:r>
          </a:p>
          <a:p>
            <a:r>
              <a:rPr lang="it-IT" b="1" i="1" dirty="0">
                <a:solidFill>
                  <a:schemeClr val="bg1"/>
                </a:solidFill>
              </a:rPr>
              <a:t> </a:t>
            </a:r>
            <a:r>
              <a:rPr lang="it-IT" b="1" i="1" dirty="0" smtClean="0">
                <a:solidFill>
                  <a:schemeClr val="bg1"/>
                </a:solidFill>
              </a:rPr>
              <a:t>                 e </a:t>
            </a:r>
            <a:r>
              <a:rPr lang="it-IT" b="1" i="1" dirty="0" err="1" smtClean="0">
                <a:solidFill>
                  <a:schemeClr val="bg1"/>
                </a:solidFill>
              </a:rPr>
              <a:t>Tdp</a:t>
            </a:r>
            <a:r>
              <a:rPr lang="it-IT" b="1" i="1" dirty="0" smtClean="0">
                <a:solidFill>
                  <a:schemeClr val="bg1"/>
                </a:solidFill>
              </a:rPr>
              <a:t> dott. Matteo FIORINDI </a:t>
            </a:r>
          </a:p>
          <a:p>
            <a:r>
              <a:rPr lang="it-IT" b="1" i="1" dirty="0" smtClean="0">
                <a:solidFill>
                  <a:schemeClr val="bg1"/>
                </a:solidFill>
              </a:rPr>
              <a:t>                  ASUR AV1 SPSAL Fano</a:t>
            </a:r>
            <a:endParaRPr lang="it-IT" b="1" i="1" dirty="0">
              <a:solidFill>
                <a:schemeClr val="bg1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6267085" y="589351"/>
            <a:ext cx="26663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solidFill>
                  <a:schemeClr val="bg1"/>
                </a:solidFill>
              </a:rPr>
              <a:t>PRIMA PARTE</a:t>
            </a:r>
            <a:endParaRPr lang="it-IT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10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29"/>
    </mc:Choice>
    <mc:Fallback xmlns="">
      <p:transition spd="slow" advTm="161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0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Q</a:t>
            </a:r>
            <a:r>
              <a:rPr lang="it-IT" dirty="0" smtClean="0"/>
              <a:t>uali sono e cosa proteggono?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Vie respiratorie</a:t>
            </a:r>
          </a:p>
          <a:p>
            <a:endParaRPr lang="it-IT" dirty="0" smtClean="0"/>
          </a:p>
          <a:p>
            <a:r>
              <a:rPr lang="it-IT" dirty="0" smtClean="0"/>
              <a:t>Occhi</a:t>
            </a:r>
          </a:p>
          <a:p>
            <a:endParaRPr lang="it-IT" dirty="0" smtClean="0"/>
          </a:p>
          <a:p>
            <a:r>
              <a:rPr lang="it-IT" dirty="0" smtClean="0"/>
              <a:t>Mani</a:t>
            </a:r>
          </a:p>
          <a:p>
            <a:endParaRPr lang="it-IT" dirty="0" smtClean="0"/>
          </a:p>
          <a:p>
            <a:r>
              <a:rPr lang="it-IT" dirty="0" smtClean="0"/>
              <a:t>Corpo</a:t>
            </a:r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2050" name="Picture 2" descr="Facciale filtrante 4279 FFABEK1P3 R D - 3M (044.4280) - Facciali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628800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Occhiale Maschera DPI EN 166 protezione viso ed occhi professional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351" y="2276871"/>
            <a:ext cx="2304256" cy="1734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Valutazione rischio di esposizione ad agenti biologici - Meccanica ..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5116265"/>
            <a:ext cx="1741735" cy="1741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Guanti da lavoro | Guanti protettivi | DPI | Seton I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573016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TUTA MONOUSO CON CAPPUCCIO MICROPOROSA LAMINATA 3M 456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113" y="4375128"/>
            <a:ext cx="2466975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177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01"/>
    </mc:Choice>
    <mc:Fallback xmlns="">
      <p:transition spd="slow" advTm="216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9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395536" y="476672"/>
            <a:ext cx="468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/>
              <a:t>DPI VIE RESPIRATORIE</a:t>
            </a:r>
            <a:endParaRPr lang="it-IT" sz="2800" b="1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1083862" y="1080236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Mascherine di comunità</a:t>
            </a:r>
          </a:p>
          <a:p>
            <a:pPr marL="285750" indent="-285750">
              <a:buFont typeface="Arial" pitchFamily="34" charset="0"/>
              <a:buChar char="•"/>
            </a:pPr>
            <a:endParaRPr lang="it-IT" dirty="0"/>
          </a:p>
        </p:txBody>
      </p:sp>
      <p:pic>
        <p:nvPicPr>
          <p:cNvPr id="2050" name="Picture 2" descr="Coronavirus, sì alle mascherine autoprodott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052736"/>
            <a:ext cx="2736304" cy="1826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/>
          <p:cNvSpPr txBox="1"/>
          <p:nvPr/>
        </p:nvSpPr>
        <p:spPr>
          <a:xfrm>
            <a:off x="6732240" y="1080236"/>
            <a:ext cx="21602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AUTOPRODOTTE O SE ACQUISTATE NON SOGGETTE AD ALCUN TIPO DI SORVEGLIANZA ED AUTORIZZAZIONE </a:t>
            </a:r>
          </a:p>
          <a:p>
            <a:endParaRPr lang="it-IT" dirty="0"/>
          </a:p>
          <a:p>
            <a:r>
              <a:rPr lang="it-IT" dirty="0" smtClean="0"/>
              <a:t>SI CONSIGLIA  L’USO SOLO IN AMBIENTI DI VITA COMUNE</a:t>
            </a:r>
            <a:endParaRPr lang="it-IT" dirty="0"/>
          </a:p>
        </p:txBody>
      </p:sp>
      <p:pic>
        <p:nvPicPr>
          <p:cNvPr id="2052" name="Picture 4" descr="Mascherina Chirurgica azzurra protezione viso con Elastici - 50 ...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986042"/>
            <a:ext cx="3571875" cy="3323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sellaDiTesto 8"/>
          <p:cNvSpPr txBox="1"/>
          <p:nvPr/>
        </p:nvSpPr>
        <p:spPr>
          <a:xfrm>
            <a:off x="416108" y="4191031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Mascherine chirurgiche</a:t>
            </a:r>
            <a:endParaRPr lang="it-IT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6084168" y="5849234"/>
            <a:ext cx="3059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002060"/>
                </a:solidFill>
              </a:rPr>
              <a:t>Soggette al controllo dalla ISS </a:t>
            </a:r>
            <a:endParaRPr lang="it-IT" b="1" dirty="0">
              <a:solidFill>
                <a:srgbClr val="002060"/>
              </a:solidFill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4335849" y="391016"/>
            <a:ext cx="16244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 smtClean="0">
                <a:solidFill>
                  <a:srgbClr val="FF0000"/>
                </a:solidFill>
              </a:rPr>
              <a:t>NO DPI</a:t>
            </a:r>
            <a:endParaRPr lang="it-IT" sz="4000" b="1" dirty="0">
              <a:solidFill>
                <a:srgbClr val="FF0000"/>
              </a:solidFill>
            </a:endParaRPr>
          </a:p>
        </p:txBody>
      </p:sp>
      <p:cxnSp>
        <p:nvCxnSpPr>
          <p:cNvPr id="15" name="Connettore 1 14"/>
          <p:cNvCxnSpPr/>
          <p:nvPr/>
        </p:nvCxnSpPr>
        <p:spPr>
          <a:xfrm>
            <a:off x="3563888" y="834753"/>
            <a:ext cx="3168352" cy="222295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Connettore 1 17"/>
          <p:cNvCxnSpPr/>
          <p:nvPr/>
        </p:nvCxnSpPr>
        <p:spPr>
          <a:xfrm flipH="1">
            <a:off x="3563888" y="846004"/>
            <a:ext cx="3168352" cy="222295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5" name="CasellaDiTesto 24"/>
          <p:cNvSpPr txBox="1"/>
          <p:nvPr/>
        </p:nvSpPr>
        <p:spPr>
          <a:xfrm>
            <a:off x="3635896" y="4582869"/>
            <a:ext cx="1332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/>
              <a:t>DPI </a:t>
            </a:r>
          </a:p>
          <a:p>
            <a:pPr algn="ctr"/>
            <a:r>
              <a:rPr lang="it-IT" b="1" dirty="0" smtClean="0"/>
              <a:t>(in deroga)</a:t>
            </a:r>
            <a:endParaRPr lang="it-IT" b="1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6084168" y="6156012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002060"/>
                </a:solidFill>
              </a:rPr>
              <a:t>www.iss.it</a:t>
            </a:r>
            <a:endParaRPr lang="it-IT" b="1" dirty="0">
              <a:solidFill>
                <a:srgbClr val="002060"/>
              </a:solidFill>
            </a:endParaRPr>
          </a:p>
        </p:txBody>
      </p:sp>
      <p:sp>
        <p:nvSpPr>
          <p:cNvPr id="3" name="Freccia a destra 2"/>
          <p:cNvSpPr/>
          <p:nvPr/>
        </p:nvSpPr>
        <p:spPr>
          <a:xfrm>
            <a:off x="4932040" y="4725144"/>
            <a:ext cx="884223" cy="293487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CasellaDiTesto 15"/>
          <p:cNvSpPr txBox="1"/>
          <p:nvPr/>
        </p:nvSpPr>
        <p:spPr>
          <a:xfrm>
            <a:off x="5940152" y="4687221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u="sng" dirty="0" smtClean="0"/>
              <a:t>art. 15 D.L. n. 18 del 17/03/2020</a:t>
            </a:r>
          </a:p>
        </p:txBody>
      </p:sp>
      <p:sp>
        <p:nvSpPr>
          <p:cNvPr id="7" name="Freccia circolare a destra 6"/>
          <p:cNvSpPr/>
          <p:nvPr/>
        </p:nvSpPr>
        <p:spPr>
          <a:xfrm>
            <a:off x="5888271" y="6074550"/>
            <a:ext cx="195897" cy="306778"/>
          </a:xfrm>
          <a:prstGeom prst="curved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98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166"/>
    </mc:Choice>
    <mc:Fallback xmlns="">
      <p:transition spd="slow" advTm="611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1000"/>
                            </p:stCondLst>
                            <p:childTnLst>
                              <p:par>
                                <p:cTn id="2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500"/>
                            </p:stCondLst>
                            <p:childTnLst>
                              <p:par>
                                <p:cTn id="28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4000"/>
                            </p:stCondLst>
                            <p:childTnLst>
                              <p:par>
                                <p:cTn id="3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6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80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2000"/>
                            </p:stCondLst>
                            <p:childTnLst>
                              <p:par>
                                <p:cTn id="6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35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5000"/>
                            </p:stCondLst>
                            <p:childTnLst>
                              <p:par>
                                <p:cTn id="7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6000"/>
                            </p:stCondLst>
                            <p:childTnLst>
                              <p:par>
                                <p:cTn id="7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7000"/>
                            </p:stCondLst>
                            <p:childTnLst>
                              <p:par>
                                <p:cTn id="7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8000"/>
                            </p:stCondLst>
                            <p:childTnLst>
                              <p:par>
                                <p:cTn id="8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9000"/>
                            </p:stCondLst>
                            <p:childTnLst>
                              <p:par>
                                <p:cTn id="8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  <p:bldP spid="6" grpId="0"/>
      <p:bldP spid="8" grpId="0"/>
      <p:bldP spid="9" grpId="0"/>
      <p:bldP spid="11" grpId="0"/>
      <p:bldP spid="13" grpId="0"/>
      <p:bldP spid="25" grpId="0"/>
      <p:bldP spid="2" grpId="0"/>
      <p:bldP spid="3" grpId="0" animBg="1"/>
      <p:bldP spid="16" grpId="0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75392" y="152613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FFP1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3839749" y="3356992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b="1" dirty="0" smtClean="0"/>
              <a:t>FFP2</a:t>
            </a:r>
            <a:endParaRPr lang="it-IT" b="1" dirty="0"/>
          </a:p>
        </p:txBody>
      </p:sp>
      <p:pic>
        <p:nvPicPr>
          <p:cNvPr id="3074" name="Picture 2" descr="Mascherina Facciale filtrante ffp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775" y="136445"/>
            <a:ext cx="2821067" cy="282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1974148" y="2178537"/>
            <a:ext cx="790457" cy="164620"/>
          </a:xfrm>
          <a:prstGeom prst="rect">
            <a:avLst/>
          </a:prstGeom>
          <a:solidFill>
            <a:srgbClr val="DDDDDD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7" name="Picture 2" descr="Mascherina Facciale filtrante ffp1"/>
          <p:cNvPicPr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59" t="78734" r="38760" b="16455"/>
          <a:stretch/>
        </p:blipFill>
        <p:spPr bwMode="auto">
          <a:xfrm>
            <a:off x="2369376" y="885211"/>
            <a:ext cx="3897637" cy="8477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Freccia angolare in su 5"/>
          <p:cNvSpPr/>
          <p:nvPr/>
        </p:nvSpPr>
        <p:spPr>
          <a:xfrm>
            <a:off x="2673865" y="1758619"/>
            <a:ext cx="1447407" cy="729372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Ovale 7"/>
          <p:cNvSpPr/>
          <p:nvPr/>
        </p:nvSpPr>
        <p:spPr>
          <a:xfrm>
            <a:off x="4569625" y="920697"/>
            <a:ext cx="648072" cy="8477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0" name="Connettore 2 9"/>
          <p:cNvCxnSpPr>
            <a:stCxn id="13" idx="5"/>
          </p:cNvCxnSpPr>
          <p:nvPr/>
        </p:nvCxnSpPr>
        <p:spPr>
          <a:xfrm>
            <a:off x="4498769" y="1807191"/>
            <a:ext cx="419234" cy="37134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/>
          <p:cNvSpPr txBox="1"/>
          <p:nvPr/>
        </p:nvSpPr>
        <p:spPr>
          <a:xfrm>
            <a:off x="6410086" y="890623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NON RIUTILIZZABILE</a:t>
            </a:r>
            <a:endParaRPr lang="it-IT" dirty="0"/>
          </a:p>
        </p:txBody>
      </p:sp>
      <p:sp>
        <p:nvSpPr>
          <p:cNvPr id="13" name="Ovale 12"/>
          <p:cNvSpPr/>
          <p:nvPr/>
        </p:nvSpPr>
        <p:spPr>
          <a:xfrm>
            <a:off x="3646176" y="768067"/>
            <a:ext cx="998875" cy="121741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5" name="Connettore 2 14"/>
          <p:cNvCxnSpPr/>
          <p:nvPr/>
        </p:nvCxnSpPr>
        <p:spPr>
          <a:xfrm>
            <a:off x="5192036" y="1154639"/>
            <a:ext cx="121805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/>
          <p:cNvSpPr txBox="1"/>
          <p:nvPr/>
        </p:nvSpPr>
        <p:spPr>
          <a:xfrm>
            <a:off x="4528066" y="2118824"/>
            <a:ext cx="1415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Grado di filtrazione</a:t>
            </a:r>
            <a:endParaRPr lang="it-IT" dirty="0"/>
          </a:p>
        </p:txBody>
      </p:sp>
      <p:pic>
        <p:nvPicPr>
          <p:cNvPr id="3076" name="Picture 4" descr="Mascherina FFP2 con filtro a conchiglia CE DISPONIBILITA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930" y="2702574"/>
            <a:ext cx="3467021" cy="2893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asellaDiTesto 22"/>
          <p:cNvSpPr txBox="1"/>
          <p:nvPr/>
        </p:nvSpPr>
        <p:spPr>
          <a:xfrm>
            <a:off x="6393773" y="4530534"/>
            <a:ext cx="503115" cy="369332"/>
          </a:xfrm>
          <a:prstGeom prst="rect">
            <a:avLst/>
          </a:prstGeom>
          <a:solidFill>
            <a:srgbClr val="B2B2B2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26" name="Picture 4" descr="Mascherina FFP2 con filtro a conchiglia CE DISPONIBILITA ...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01" t="61896" r="33241" b="19009"/>
          <a:stretch/>
        </p:blipFill>
        <p:spPr bwMode="auto">
          <a:xfrm>
            <a:off x="6645330" y="2788224"/>
            <a:ext cx="1527266" cy="10706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4" name="Freccia in su 23"/>
          <p:cNvSpPr/>
          <p:nvPr/>
        </p:nvSpPr>
        <p:spPr>
          <a:xfrm>
            <a:off x="7158889" y="3356992"/>
            <a:ext cx="170785" cy="120700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Ovale 24"/>
          <p:cNvSpPr/>
          <p:nvPr/>
        </p:nvSpPr>
        <p:spPr>
          <a:xfrm>
            <a:off x="6689502" y="2977860"/>
            <a:ext cx="720080" cy="36601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078" name="Picture 6" descr="9163E RESPIRATORE FACCIALE FILTRANTE 3M CON VALVOLA CLASSE FFP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790" y="3116779"/>
            <a:ext cx="3507451" cy="350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Ovale 26"/>
          <p:cNvSpPr/>
          <p:nvPr/>
        </p:nvSpPr>
        <p:spPr>
          <a:xfrm>
            <a:off x="7421846" y="2977859"/>
            <a:ext cx="541942" cy="36601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cxnSp>
        <p:nvCxnSpPr>
          <p:cNvPr id="29" name="Connettore 2 28"/>
          <p:cNvCxnSpPr/>
          <p:nvPr/>
        </p:nvCxnSpPr>
        <p:spPr>
          <a:xfrm flipH="1" flipV="1">
            <a:off x="7244281" y="1546978"/>
            <a:ext cx="448536" cy="141053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Connettore 2 30"/>
          <p:cNvCxnSpPr/>
          <p:nvPr/>
        </p:nvCxnSpPr>
        <p:spPr>
          <a:xfrm flipH="1" flipV="1">
            <a:off x="5652120" y="2441989"/>
            <a:ext cx="1037382" cy="53587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CasellaDiTesto 3"/>
          <p:cNvSpPr txBox="1"/>
          <p:nvPr/>
        </p:nvSpPr>
        <p:spPr>
          <a:xfrm>
            <a:off x="440017" y="367416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FFP3</a:t>
            </a:r>
            <a:endParaRPr lang="it-IT" b="1" dirty="0"/>
          </a:p>
        </p:txBody>
      </p:sp>
      <p:sp>
        <p:nvSpPr>
          <p:cNvPr id="3072" name="CasellaDiTesto 3071"/>
          <p:cNvSpPr txBox="1"/>
          <p:nvPr/>
        </p:nvSpPr>
        <p:spPr>
          <a:xfrm>
            <a:off x="1388492" y="4536386"/>
            <a:ext cx="1144050" cy="19736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36" name="CasellaDiTesto 35"/>
          <p:cNvSpPr txBox="1"/>
          <p:nvPr/>
        </p:nvSpPr>
        <p:spPr>
          <a:xfrm flipV="1">
            <a:off x="1735883" y="5129737"/>
            <a:ext cx="476529" cy="2427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38" name="Picture 6" descr="9163E RESPIRATORE FACCIALE FILTRANTE 3M CON VALVOLA CLASSE FFP3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2" t="44294" r="35869" b="46195"/>
          <a:stretch/>
        </p:blipFill>
        <p:spPr bwMode="auto">
          <a:xfrm>
            <a:off x="2658559" y="4804629"/>
            <a:ext cx="1962150" cy="9277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3075" name="Connettore 2 3074"/>
          <p:cNvCxnSpPr/>
          <p:nvPr/>
        </p:nvCxnSpPr>
        <p:spPr>
          <a:xfrm flipV="1">
            <a:off x="3228190" y="2694729"/>
            <a:ext cx="1480196" cy="20220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7" name="Ovale 3076"/>
          <p:cNvSpPr/>
          <p:nvPr/>
        </p:nvSpPr>
        <p:spPr>
          <a:xfrm>
            <a:off x="2673865" y="4787219"/>
            <a:ext cx="914685" cy="58521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79" name="Ovale 3078"/>
          <p:cNvSpPr/>
          <p:nvPr/>
        </p:nvSpPr>
        <p:spPr>
          <a:xfrm>
            <a:off x="1516948" y="4811296"/>
            <a:ext cx="914400" cy="914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081" name="Connettore 2 3080"/>
          <p:cNvCxnSpPr/>
          <p:nvPr/>
        </p:nvCxnSpPr>
        <p:spPr>
          <a:xfrm>
            <a:off x="2212412" y="5595586"/>
            <a:ext cx="1185156" cy="5697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82" name="CasellaDiTesto 3081"/>
          <p:cNvSpPr txBox="1"/>
          <p:nvPr/>
        </p:nvSpPr>
        <p:spPr>
          <a:xfrm>
            <a:off x="3397568" y="6021288"/>
            <a:ext cx="1496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Con valvola</a:t>
            </a:r>
            <a:endParaRPr lang="it-IT" dirty="0"/>
          </a:p>
        </p:txBody>
      </p:sp>
      <p:sp>
        <p:nvSpPr>
          <p:cNvPr id="32" name="CasellaDiTesto 31"/>
          <p:cNvSpPr txBox="1"/>
          <p:nvPr/>
        </p:nvSpPr>
        <p:spPr>
          <a:xfrm>
            <a:off x="6316051" y="6011996"/>
            <a:ext cx="3584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002060"/>
                </a:solidFill>
              </a:rPr>
              <a:t>Soggette al controllo INAIL</a:t>
            </a:r>
          </a:p>
        </p:txBody>
      </p:sp>
      <p:sp>
        <p:nvSpPr>
          <p:cNvPr id="9" name="Ovale 8"/>
          <p:cNvSpPr/>
          <p:nvPr/>
        </p:nvSpPr>
        <p:spPr>
          <a:xfrm>
            <a:off x="1007604" y="4668658"/>
            <a:ext cx="509344" cy="207268"/>
          </a:xfrm>
          <a:prstGeom prst="ellipse">
            <a:avLst/>
          </a:prstGeom>
          <a:solidFill>
            <a:srgbClr val="EAEAEA"/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Freccia circolare in giù 10"/>
          <p:cNvSpPr/>
          <p:nvPr/>
        </p:nvSpPr>
        <p:spPr>
          <a:xfrm>
            <a:off x="1974148" y="4043500"/>
            <a:ext cx="1423420" cy="591570"/>
          </a:xfrm>
          <a:prstGeom prst="curvedDownArrow">
            <a:avLst>
              <a:gd name="adj1" fmla="val 25000"/>
              <a:gd name="adj2" fmla="val 50000"/>
              <a:gd name="adj3" fmla="val 452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4" name="AutoShape 2" descr="clicca qui - Doogee Italia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7" name="AutoShape 4" descr="clicca qui - Doogee Italia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37" name="CasellaDiTesto 36"/>
          <p:cNvSpPr txBox="1"/>
          <p:nvPr/>
        </p:nvSpPr>
        <p:spPr>
          <a:xfrm>
            <a:off x="6316051" y="6300028"/>
            <a:ext cx="3584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002060"/>
                </a:solidFill>
              </a:rPr>
              <a:t>www.inail.it</a:t>
            </a:r>
            <a:endParaRPr lang="it-IT" dirty="0"/>
          </a:p>
        </p:txBody>
      </p:sp>
      <p:sp>
        <p:nvSpPr>
          <p:cNvPr id="39" name="Freccia circolare a destra 38"/>
          <p:cNvSpPr/>
          <p:nvPr/>
        </p:nvSpPr>
        <p:spPr>
          <a:xfrm>
            <a:off x="6156176" y="6218566"/>
            <a:ext cx="195897" cy="306778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40" name="CasellaDiTesto 39"/>
          <p:cNvSpPr txBox="1"/>
          <p:nvPr/>
        </p:nvSpPr>
        <p:spPr>
          <a:xfrm>
            <a:off x="5940152" y="136009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u="sng" dirty="0" smtClean="0"/>
              <a:t>art. 15 D.L. n. 18 del 17/03/2020</a:t>
            </a:r>
          </a:p>
        </p:txBody>
      </p:sp>
      <p:pic>
        <p:nvPicPr>
          <p:cNvPr id="21" name="Audio 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176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244"/>
    </mc:Choice>
    <mc:Fallback xmlns="">
      <p:transition spd="slow" advTm="612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95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1500"/>
                            </p:stCondLst>
                            <p:childTnLst>
                              <p:par>
                                <p:cTn id="36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3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5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7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9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1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2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4250"/>
                            </p:stCondLst>
                            <p:childTnLst>
                              <p:par>
                                <p:cTn id="67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75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7250"/>
                            </p:stCondLst>
                            <p:childTnLst>
                              <p:par>
                                <p:cTn id="77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875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9750"/>
                            </p:stCondLst>
                            <p:childTnLst>
                              <p:par>
                                <p:cTn id="8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2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2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225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4250"/>
                            </p:stCondLst>
                            <p:childTnLst>
                              <p:par>
                                <p:cTn id="9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5250"/>
                            </p:stCondLst>
                            <p:childTnLst>
                              <p:par>
                                <p:cTn id="100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6750"/>
                            </p:stCondLst>
                            <p:childTnLst>
                              <p:par>
                                <p:cTn id="106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8250"/>
                            </p:stCondLst>
                            <p:childTnLst>
                              <p:par>
                                <p:cTn id="1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9250"/>
                            </p:stCondLst>
                            <p:childTnLst>
                              <p:par>
                                <p:cTn id="1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1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1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0750"/>
                            </p:stCondLst>
                            <p:childTnLst>
                              <p:par>
                                <p:cTn id="12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1750"/>
                            </p:stCondLst>
                            <p:childTnLst>
                              <p:par>
                                <p:cTn id="12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42250"/>
                            </p:stCondLst>
                            <p:childTnLst>
                              <p:par>
                                <p:cTn id="13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43250"/>
                            </p:stCondLst>
                            <p:childTnLst>
                              <p:par>
                                <p:cTn id="13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6" grpId="0" animBg="1"/>
      <p:bldP spid="8" grpId="0" animBg="1"/>
      <p:bldP spid="12" grpId="0"/>
      <p:bldP spid="13" grpId="0" animBg="1"/>
      <p:bldP spid="16" grpId="0"/>
      <p:bldP spid="24" grpId="0" animBg="1"/>
      <p:bldP spid="25" grpId="0" animBg="1"/>
      <p:bldP spid="27" grpId="0" animBg="1"/>
      <p:bldP spid="3077" grpId="0" animBg="1"/>
      <p:bldP spid="3079" grpId="0" animBg="1"/>
      <p:bldP spid="3082" grpId="0"/>
      <p:bldP spid="32" grpId="0"/>
      <p:bldP spid="11" grpId="0" animBg="1"/>
      <p:bldP spid="37" grpId="0"/>
      <p:bldP spid="39" grpId="0" animBg="1"/>
      <p:bldP spid="4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/>
          </p:cNvSpPr>
          <p:nvPr/>
        </p:nvSpPr>
        <p:spPr>
          <a:xfrm>
            <a:off x="179512" y="274638"/>
            <a:ext cx="8507288" cy="11430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 smtClean="0"/>
              <a:t>Come mettere una mascherina FFP2/3!!</a:t>
            </a:r>
            <a:endParaRPr lang="it-IT" dirty="0"/>
          </a:p>
        </p:txBody>
      </p:sp>
      <p:pic>
        <p:nvPicPr>
          <p:cNvPr id="3074" name="Picture 2" descr="C:\Users\valentina.brunori\Desktop\foto dpi\IMG_638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693" y="1556792"/>
            <a:ext cx="5472608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valentina.brunori\Desktop\foto dpi\IMG_639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1" y="1579775"/>
            <a:ext cx="5472607" cy="4104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valentina.brunori\Desktop\foto dpi\IMG_639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594374"/>
            <a:ext cx="5472608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valentina.brunori\Desktop\foto dpi\IMG_639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543073"/>
            <a:ext cx="5509191" cy="4131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valentina.brunori\Desktop\foto dpi\IMG_639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537999"/>
            <a:ext cx="5554368" cy="4165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valentina.brunori\Desktop\foto dpi\IMG_639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567334"/>
            <a:ext cx="5554368" cy="4165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valentina.brunori\Desktop\foto dpi\IMG_6395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688" y="1567334"/>
            <a:ext cx="5553600" cy="416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 descr="Verde Tick Ok di Stickman illustrazione vettoriale. Illustrazione ...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4725144"/>
            <a:ext cx="1981050" cy="198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sellaDiTesto 11"/>
          <p:cNvSpPr txBox="1"/>
          <p:nvPr/>
        </p:nvSpPr>
        <p:spPr>
          <a:xfrm rot="20249729">
            <a:off x="4933483" y="4639705"/>
            <a:ext cx="41459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solidFill>
                  <a:srgbClr val="C00000"/>
                </a:solidFill>
              </a:rPr>
              <a:t>VERIFICARE SEMPRE LE ISTRUZIONI DI USO E MANUTENZIONE DEL DISPOSITIVO DI PROTEZIONE INDIVIDUALE</a:t>
            </a:r>
            <a:endParaRPr lang="it-IT" b="1" dirty="0">
              <a:solidFill>
                <a:srgbClr val="C00000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199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177"/>
    </mc:Choice>
    <mc:Fallback xmlns="">
      <p:transition spd="slow" advTm="611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4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4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4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4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4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4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35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4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4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80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4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4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25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45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45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700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4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4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1500"/>
                            </p:stCondLst>
                            <p:childTnLst>
                              <p:par>
                                <p:cTn id="4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750"/>
                            </p:stCondLst>
                            <p:childTnLst>
                              <p:par>
                                <p:cTn id="4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Omino Che Pensa: immagini, foto stock e grafica vettoriale ...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87" t="4642" r="10112" b="15714"/>
          <a:stretch/>
        </p:blipFill>
        <p:spPr bwMode="auto">
          <a:xfrm>
            <a:off x="5818507" y="0"/>
            <a:ext cx="729803" cy="11967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7504" y="25121"/>
            <a:ext cx="8229600" cy="1143000"/>
          </a:xfrm>
        </p:spPr>
        <p:txBody>
          <a:bodyPr/>
          <a:lstStyle/>
          <a:p>
            <a:r>
              <a:rPr lang="it-IT" dirty="0" smtClean="0"/>
              <a:t>Chi proteggono</a:t>
            </a:r>
            <a:endParaRPr lang="it-IT" dirty="0"/>
          </a:p>
        </p:txBody>
      </p:sp>
      <p:graphicFrame>
        <p:nvGraphicFramePr>
          <p:cNvPr id="4" name="Tabel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0839980"/>
              </p:ext>
            </p:extLst>
          </p:nvPr>
        </p:nvGraphicFramePr>
        <p:xfrm>
          <a:off x="209169" y="1179557"/>
          <a:ext cx="8987615" cy="53828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7523"/>
                <a:gridCol w="1797523"/>
                <a:gridCol w="1797523"/>
                <a:gridCol w="1797523"/>
                <a:gridCol w="1797523"/>
              </a:tblGrid>
              <a:tr h="1223711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TIPO</a:t>
                      </a:r>
                      <a:r>
                        <a:rPr lang="it-IT" baseline="0" dirty="0" smtClean="0"/>
                        <a:t> DI MASCHERA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AMBIENTE DI VITA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AMBIENTE</a:t>
                      </a:r>
                      <a:r>
                        <a:rPr lang="it-IT" baseline="0" dirty="0" smtClean="0"/>
                        <a:t> DI LAVORO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 smtClean="0"/>
                        <a:t>PROTEGGE  SOLO TE STESSO</a:t>
                      </a:r>
                    </a:p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 smtClean="0"/>
                        <a:t>PROTEGGE TUTTI</a:t>
                      </a:r>
                    </a:p>
                    <a:p>
                      <a:endParaRPr lang="it-IT" dirty="0"/>
                    </a:p>
                  </a:txBody>
                  <a:tcPr/>
                </a:tc>
              </a:tr>
              <a:tr h="691858"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COMUNITA’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</a:tr>
              <a:tr h="691858"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CHIRUGICA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699862"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FFP1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691858"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FFP2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691858"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FFP3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</a:tr>
              <a:tr h="691858"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FFP2/3</a:t>
                      </a:r>
                      <a:r>
                        <a:rPr lang="it-IT" sz="1600" baseline="0" dirty="0" smtClean="0"/>
                        <a:t> CON VALVOLA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098" name="Picture 2" descr="Smiley Verde Blog Clip art - sorridente 766*766 Png trasparente ...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356237"/>
            <a:ext cx="721790" cy="721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Smiley Verde Semplice - Grafica vettoriale gratuita su Pixabay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659" y="2446824"/>
            <a:ext cx="507475" cy="50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Smiley Verde Blog Clip art - sorridente 766*766 Png trasparente ...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624" y="3093235"/>
            <a:ext cx="721790" cy="721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Smiley Verde Blog Clip art - sorridente 766*766 Png trasparente ...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015" y="5153357"/>
            <a:ext cx="721790" cy="721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Smiley Verde Blog Clip art - sorridente 766*766 Png trasparente ...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624" y="3717032"/>
            <a:ext cx="721790" cy="721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Smiley Verde Blog Clip art - sorridente 766*766 Png trasparente ...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270" y="4406595"/>
            <a:ext cx="721790" cy="721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Smiley Verde Blog Clip art - sorridente 766*766 Png trasparente ...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5146534"/>
            <a:ext cx="721790" cy="721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Smiley Verde Blog Clip art - sorridente 766*766 Png trasparente ...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502" y="3078027"/>
            <a:ext cx="721790" cy="721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Smiley Verde Blog Clip art - sorridente 766*766 Png trasparente ...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5005" y="3754112"/>
            <a:ext cx="721790" cy="721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Smiley Verde Blog Clip art - sorridente 766*766 Png trasparente ...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5005" y="4500633"/>
            <a:ext cx="721790" cy="721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Smiley Verde Blog Clip art - sorridente 766*766 Png trasparente ...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502" y="5112112"/>
            <a:ext cx="721790" cy="721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Smiley Verde Blog Clip art - sorridente 766*766 Png trasparente ...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037" y="5143089"/>
            <a:ext cx="721790" cy="721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Smiley Verde Blog Clip art - sorridente 766*766 Png trasparente ...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037" y="4431567"/>
            <a:ext cx="721790" cy="721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Smiley Verde Blog Clip art - sorridente 766*766 Png trasparente ...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015" y="4421299"/>
            <a:ext cx="721790" cy="721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Smiley Verde Blog Clip art - sorridente 766*766 Png trasparente ...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015" y="5796411"/>
            <a:ext cx="721790" cy="721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Smiley Verde Semplice - Grafica vettoriale gratuita su Pixabay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674" y="5941058"/>
            <a:ext cx="507475" cy="50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Uomo Perplesso Vettoriali, Illustrazioni E Clipart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110" y="2462047"/>
            <a:ext cx="1311587" cy="1311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6373910" y="3121511"/>
            <a:ext cx="28803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Limita  la dispersione di </a:t>
            </a:r>
            <a:r>
              <a:rPr lang="it-IT" dirty="0" err="1" smtClean="0"/>
              <a:t>droplet</a:t>
            </a:r>
            <a:r>
              <a:rPr lang="it-IT" dirty="0" smtClean="0"/>
              <a:t>, evitando la diffusione del contagio da parte di un soggetto positivo al Coronavirus</a:t>
            </a:r>
            <a:endParaRPr lang="it-IT" dirty="0"/>
          </a:p>
        </p:txBody>
      </p:sp>
      <p:sp>
        <p:nvSpPr>
          <p:cNvPr id="24" name="Ovale 23"/>
          <p:cNvSpPr/>
          <p:nvPr/>
        </p:nvSpPr>
        <p:spPr>
          <a:xfrm>
            <a:off x="5652120" y="2050654"/>
            <a:ext cx="3491880" cy="245846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Fumetto 4 24"/>
          <p:cNvSpPr/>
          <p:nvPr/>
        </p:nvSpPr>
        <p:spPr>
          <a:xfrm>
            <a:off x="6839744" y="1772816"/>
            <a:ext cx="2304256" cy="1320419"/>
          </a:xfrm>
          <a:prstGeom prst="cloudCallout">
            <a:avLst>
              <a:gd name="adj1" fmla="val -57913"/>
              <a:gd name="adj2" fmla="val 29435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600" b="1" dirty="0" smtClean="0"/>
              <a:t>SE </a:t>
            </a:r>
            <a:r>
              <a:rPr lang="it-IT" sz="1600" b="1" dirty="0" smtClean="0">
                <a:solidFill>
                  <a:srgbClr val="FF0000"/>
                </a:solidFill>
              </a:rPr>
              <a:t>TUTTI</a:t>
            </a:r>
            <a:r>
              <a:rPr lang="it-IT" sz="1600" b="1" dirty="0" smtClean="0"/>
              <a:t> LA INDOSSIAMO SIAMO </a:t>
            </a:r>
            <a:r>
              <a:rPr lang="it-IT" sz="1600" b="1" dirty="0" smtClean="0">
                <a:solidFill>
                  <a:srgbClr val="FF0000"/>
                </a:solidFill>
              </a:rPr>
              <a:t>TUTTI PIU’ PROTETTI</a:t>
            </a:r>
            <a:endParaRPr lang="it-IT" sz="1600" b="1" dirty="0">
              <a:solidFill>
                <a:srgbClr val="FF0000"/>
              </a:solidFill>
            </a:endParaRPr>
          </a:p>
        </p:txBody>
      </p:sp>
      <p:pic>
        <p:nvPicPr>
          <p:cNvPr id="27" name="Picture 6" descr="Uomo Perplesso Vettoriali, Illustrazioni E Clipart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481" y="5738757"/>
            <a:ext cx="912076" cy="912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Uomo Perplesso Vettoriali, Illustrazioni E Clipar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899" y="5750832"/>
            <a:ext cx="900001" cy="90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Audio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292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046"/>
    </mc:Choice>
    <mc:Fallback xmlns="">
      <p:transition spd="slow" advTm="1050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6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7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27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3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30" tmFilter="0, 0; 0.125,0.2665; 0.25,0.4; 0.375,0.465; 0.5,0.5;  0.625,0.535; 0.75,0.6; 0.875,0.7335; 1,1">
                                          <p:stCondLst>
                                            <p:cond delay="83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15" tmFilter="0, 0; 0.125,0.2665; 0.25,0.4; 0.375,0.465; 0.5,0.5;  0.625,0.535; 0.75,0.6; 0.875,0.7335; 1,1">
                                          <p:stCondLst>
                                            <p:cond delay="1655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5" tmFilter="0, 0; 0.125,0.2665; 0.25,0.4; 0.375,0.465; 0.5,0.5;  0.625,0.535; 0.75,0.6; 0.875,0.7335; 1,1">
                                          <p:stCondLst>
                                            <p:cond delay="207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33">
                                          <p:stCondLst>
                                            <p:cond delay="81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207" decel="50000">
                                          <p:stCondLst>
                                            <p:cond delay="845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33">
                                          <p:stCondLst>
                                            <p:cond delay="164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207" decel="50000">
                                          <p:stCondLst>
                                            <p:cond delay="1673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33">
                                          <p:stCondLst>
                                            <p:cond delay="205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207" decel="50000">
                                          <p:stCondLst>
                                            <p:cond delay="2085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33">
                                          <p:stCondLst>
                                            <p:cond delay="226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207" decel="50000">
                                          <p:stCondLst>
                                            <p:cond delay="2293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0"/>
                            </p:stCondLst>
                            <p:childTnLst>
                              <p:par>
                                <p:cTn id="52" presetID="26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7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27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3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30" tmFilter="0, 0; 0.125,0.2665; 0.25,0.4; 0.375,0.465; 0.5,0.5;  0.625,0.535; 0.75,0.6; 0.875,0.7335; 1,1">
                                          <p:stCondLst>
                                            <p:cond delay="83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15" tmFilter="0, 0; 0.125,0.2665; 0.25,0.4; 0.375,0.465; 0.5,0.5;  0.625,0.535; 0.75,0.6; 0.875,0.7335; 1,1">
                                          <p:stCondLst>
                                            <p:cond delay="1655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5" tmFilter="0, 0; 0.125,0.2665; 0.25,0.4; 0.375,0.465; 0.5,0.5;  0.625,0.535; 0.75,0.6; 0.875,0.7335; 1,1">
                                          <p:stCondLst>
                                            <p:cond delay="207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33">
                                          <p:stCondLst>
                                            <p:cond delay="812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207" decel="50000">
                                          <p:stCondLst>
                                            <p:cond delay="845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33">
                                          <p:stCondLst>
                                            <p:cond delay="164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207" decel="50000">
                                          <p:stCondLst>
                                            <p:cond delay="1673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33">
                                          <p:stCondLst>
                                            <p:cond delay="2052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207" decel="50000">
                                          <p:stCondLst>
                                            <p:cond delay="2085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33">
                                          <p:stCondLst>
                                            <p:cond delay="226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207" decel="50000">
                                          <p:stCondLst>
                                            <p:cond delay="2293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000"/>
                            </p:stCondLst>
                            <p:childTnLst>
                              <p:par>
                                <p:cTn id="69" presetID="26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7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227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83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830" tmFilter="0, 0; 0.125,0.2665; 0.25,0.4; 0.375,0.465; 0.5,0.5;  0.625,0.535; 0.75,0.6; 0.875,0.7335; 1,1">
                                          <p:stCondLst>
                                            <p:cond delay="83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415" tmFilter="0, 0; 0.125,0.2665; 0.25,0.4; 0.375,0.465; 0.5,0.5;  0.625,0.535; 0.75,0.6; 0.875,0.7335; 1,1">
                                          <p:stCondLst>
                                            <p:cond delay="16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5" tmFilter="0, 0; 0.125,0.2665; 0.25,0.4; 0.375,0.465; 0.5,0.5;  0.625,0.535; 0.75,0.6; 0.875,0.7335; 1,1">
                                          <p:stCondLst>
                                            <p:cond delay="20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33">
                                          <p:stCondLst>
                                            <p:cond delay="8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207" decel="50000">
                                          <p:stCondLst>
                                            <p:cond delay="84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33">
                                          <p:stCondLst>
                                            <p:cond delay="164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207" decel="50000">
                                          <p:stCondLst>
                                            <p:cond delay="167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33">
                                          <p:stCondLst>
                                            <p:cond delay="205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207" decel="50000">
                                          <p:stCondLst>
                                            <p:cond delay="208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33">
                                          <p:stCondLst>
                                            <p:cond delay="226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207" decel="50000">
                                          <p:stCondLst>
                                            <p:cond delay="229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6500"/>
                            </p:stCondLst>
                            <p:childTnLst>
                              <p:par>
                                <p:cTn id="86" presetID="26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7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227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83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830" tmFilter="0, 0; 0.125,0.2665; 0.25,0.4; 0.375,0.465; 0.5,0.5;  0.625,0.535; 0.75,0.6; 0.875,0.7335; 1,1">
                                          <p:stCondLst>
                                            <p:cond delay="83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415" tmFilter="0, 0; 0.125,0.2665; 0.25,0.4; 0.375,0.465; 0.5,0.5;  0.625,0.535; 0.75,0.6; 0.875,0.7335; 1,1">
                                          <p:stCondLst>
                                            <p:cond delay="165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5" tmFilter="0, 0; 0.125,0.2665; 0.25,0.4; 0.375,0.465; 0.5,0.5;  0.625,0.535; 0.75,0.6; 0.875,0.7335; 1,1">
                                          <p:stCondLst>
                                            <p:cond delay="207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4" dur="33">
                                          <p:stCondLst>
                                            <p:cond delay="8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5" dur="207" decel="50000">
                                          <p:stCondLst>
                                            <p:cond delay="84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33">
                                          <p:stCondLst>
                                            <p:cond delay="164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7" dur="207" decel="50000">
                                          <p:stCondLst>
                                            <p:cond delay="167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33">
                                          <p:stCondLst>
                                            <p:cond delay="205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9" dur="207" decel="50000">
                                          <p:stCondLst>
                                            <p:cond delay="208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33">
                                          <p:stCondLst>
                                            <p:cond delay="226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1" dur="207" decel="50000">
                                          <p:stCondLst>
                                            <p:cond delay="229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1000"/>
                            </p:stCondLst>
                            <p:childTnLst>
                              <p:par>
                                <p:cTn id="103" presetID="26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7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227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83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830" tmFilter="0, 0; 0.125,0.2665; 0.25,0.4; 0.375,0.465; 0.5,0.5;  0.625,0.535; 0.75,0.6; 0.875,0.7335; 1,1">
                                          <p:stCondLst>
                                            <p:cond delay="83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415" tmFilter="0, 0; 0.125,0.2665; 0.25,0.4; 0.375,0.465; 0.5,0.5;  0.625,0.535; 0.75,0.6; 0.875,0.7335; 1,1">
                                          <p:stCondLst>
                                            <p:cond delay="16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05" tmFilter="0, 0; 0.125,0.2665; 0.25,0.4; 0.375,0.465; 0.5,0.5;  0.625,0.535; 0.75,0.6; 0.875,0.7335; 1,1">
                                          <p:stCondLst>
                                            <p:cond delay="20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33">
                                          <p:stCondLst>
                                            <p:cond delay="8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207" decel="50000">
                                          <p:stCondLst>
                                            <p:cond delay="84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33">
                                          <p:stCondLst>
                                            <p:cond delay="164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207" decel="50000">
                                          <p:stCondLst>
                                            <p:cond delay="167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33">
                                          <p:stCondLst>
                                            <p:cond delay="205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207" decel="50000">
                                          <p:stCondLst>
                                            <p:cond delay="208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33">
                                          <p:stCondLst>
                                            <p:cond delay="226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207" decel="50000">
                                          <p:stCondLst>
                                            <p:cond delay="229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4500"/>
                            </p:stCondLst>
                            <p:childTnLst>
                              <p:par>
                                <p:cTn id="120" presetID="26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7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227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83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830" tmFilter="0, 0; 0.125,0.2665; 0.25,0.4; 0.375,0.465; 0.5,0.5;  0.625,0.535; 0.75,0.6; 0.875,0.7335; 1,1">
                                          <p:stCondLst>
                                            <p:cond delay="83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415" tmFilter="0, 0; 0.125,0.2665; 0.25,0.4; 0.375,0.465; 0.5,0.5;  0.625,0.535; 0.75,0.6; 0.875,0.7335; 1,1">
                                          <p:stCondLst>
                                            <p:cond delay="165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05" tmFilter="0, 0; 0.125,0.2665; 0.25,0.4; 0.375,0.465; 0.5,0.5;  0.625,0.535; 0.75,0.6; 0.875,0.7335; 1,1">
                                          <p:stCondLst>
                                            <p:cond delay="207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8" dur="33">
                                          <p:stCondLst>
                                            <p:cond delay="8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9" dur="207" decel="50000">
                                          <p:stCondLst>
                                            <p:cond delay="84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33">
                                          <p:stCondLst>
                                            <p:cond delay="164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1" dur="207" decel="50000">
                                          <p:stCondLst>
                                            <p:cond delay="167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33">
                                          <p:stCondLst>
                                            <p:cond delay="205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3" dur="207" decel="50000">
                                          <p:stCondLst>
                                            <p:cond delay="208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33">
                                          <p:stCondLst>
                                            <p:cond delay="226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5" dur="207" decel="50000">
                                          <p:stCondLst>
                                            <p:cond delay="229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8000"/>
                            </p:stCondLst>
                            <p:childTnLst>
                              <p:par>
                                <p:cTn id="137" presetID="26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7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227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83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830" tmFilter="0, 0; 0.125,0.2665; 0.25,0.4; 0.375,0.465; 0.5,0.5;  0.625,0.535; 0.75,0.6; 0.875,0.7335; 1,1">
                                          <p:stCondLst>
                                            <p:cond delay="83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415" tmFilter="0, 0; 0.125,0.2665; 0.25,0.4; 0.375,0.465; 0.5,0.5;  0.625,0.535; 0.75,0.6; 0.875,0.7335; 1,1">
                                          <p:stCondLst>
                                            <p:cond delay="16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205" tmFilter="0, 0; 0.125,0.2665; 0.25,0.4; 0.375,0.465; 0.5,0.5;  0.625,0.535; 0.75,0.6; 0.875,0.7335; 1,1">
                                          <p:stCondLst>
                                            <p:cond delay="20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5" dur="33">
                                          <p:stCondLst>
                                            <p:cond delay="8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6" dur="207" decel="50000">
                                          <p:stCondLst>
                                            <p:cond delay="84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33">
                                          <p:stCondLst>
                                            <p:cond delay="164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8" dur="207" decel="50000">
                                          <p:stCondLst>
                                            <p:cond delay="167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33">
                                          <p:stCondLst>
                                            <p:cond delay="205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0" dur="207" decel="50000">
                                          <p:stCondLst>
                                            <p:cond delay="208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33">
                                          <p:stCondLst>
                                            <p:cond delay="226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2" dur="207" decel="50000">
                                          <p:stCondLst>
                                            <p:cond delay="22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2500"/>
                            </p:stCondLst>
                            <p:childTnLst>
                              <p:par>
                                <p:cTn id="15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7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227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83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830" tmFilter="0, 0; 0.125,0.2665; 0.25,0.4; 0.375,0.465; 0.5,0.5;  0.625,0.535; 0.75,0.6; 0.875,0.7335; 1,1">
                                          <p:stCondLst>
                                            <p:cond delay="83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415" tmFilter="0, 0; 0.125,0.2665; 0.25,0.4; 0.375,0.465; 0.5,0.5;  0.625,0.535; 0.75,0.6; 0.875,0.7335; 1,1">
                                          <p:stCondLst>
                                            <p:cond delay="165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205" tmFilter="0, 0; 0.125,0.2665; 0.25,0.4; 0.375,0.465; 0.5,0.5;  0.625,0.535; 0.75,0.6; 0.875,0.7335; 1,1">
                                          <p:stCondLst>
                                            <p:cond delay="207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2" dur="33">
                                          <p:stCondLst>
                                            <p:cond delay="8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3" dur="207" decel="50000">
                                          <p:stCondLst>
                                            <p:cond delay="84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4" dur="33">
                                          <p:stCondLst>
                                            <p:cond delay="164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5" dur="207" decel="50000">
                                          <p:stCondLst>
                                            <p:cond delay="1673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6" dur="33">
                                          <p:stCondLst>
                                            <p:cond delay="205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7" dur="207" decel="50000">
                                          <p:stCondLst>
                                            <p:cond delay="208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33">
                                          <p:stCondLst>
                                            <p:cond delay="226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9" dur="207" decel="50000">
                                          <p:stCondLst>
                                            <p:cond delay="2293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35000"/>
                            </p:stCondLst>
                            <p:childTnLst>
                              <p:par>
                                <p:cTn id="171" presetID="26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7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227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83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830" tmFilter="0, 0; 0.125,0.2665; 0.25,0.4; 0.375,0.465; 0.5,0.5;  0.625,0.535; 0.75,0.6; 0.875,0.7335; 1,1">
                                          <p:stCondLst>
                                            <p:cond delay="8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415" tmFilter="0, 0; 0.125,0.2665; 0.25,0.4; 0.375,0.465; 0.5,0.5;  0.625,0.535; 0.75,0.6; 0.875,0.7335; 1,1">
                                          <p:stCondLst>
                                            <p:cond delay="165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205" tmFilter="0, 0; 0.125,0.2665; 0.25,0.4; 0.375,0.465; 0.5,0.5;  0.625,0.535; 0.75,0.6; 0.875,0.7335; 1,1">
                                          <p:stCondLst>
                                            <p:cond delay="20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9" dur="33">
                                          <p:stCondLst>
                                            <p:cond delay="8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0" dur="207" decel="50000">
                                          <p:stCondLst>
                                            <p:cond delay="84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33">
                                          <p:stCondLst>
                                            <p:cond delay="164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2" dur="207" decel="50000">
                                          <p:stCondLst>
                                            <p:cond delay="167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33">
                                          <p:stCondLst>
                                            <p:cond delay="205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4" dur="207" decel="50000">
                                          <p:stCondLst>
                                            <p:cond delay="208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33">
                                          <p:stCondLst>
                                            <p:cond delay="226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6" dur="207" decel="50000">
                                          <p:stCondLst>
                                            <p:cond delay="229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38500"/>
                            </p:stCondLst>
                            <p:childTnLst>
                              <p:par>
                                <p:cTn id="188" presetID="26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7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227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83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830" tmFilter="0, 0; 0.125,0.2665; 0.25,0.4; 0.375,0.465; 0.5,0.5;  0.625,0.535; 0.75,0.6; 0.875,0.7335; 1,1">
                                          <p:stCondLst>
                                            <p:cond delay="83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415" tmFilter="0, 0; 0.125,0.2665; 0.25,0.4; 0.375,0.465; 0.5,0.5;  0.625,0.535; 0.75,0.6; 0.875,0.7335; 1,1">
                                          <p:stCondLst>
                                            <p:cond delay="165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205" tmFilter="0, 0; 0.125,0.2665; 0.25,0.4; 0.375,0.465; 0.5,0.5;  0.625,0.535; 0.75,0.6; 0.875,0.7335; 1,1">
                                          <p:stCondLst>
                                            <p:cond delay="207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6" dur="33">
                                          <p:stCondLst>
                                            <p:cond delay="8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7" dur="207" decel="50000">
                                          <p:stCondLst>
                                            <p:cond delay="84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8" dur="33">
                                          <p:stCondLst>
                                            <p:cond delay="164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9" dur="207" decel="50000">
                                          <p:stCondLst>
                                            <p:cond delay="1673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0" dur="33">
                                          <p:stCondLst>
                                            <p:cond delay="205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1" dur="207" decel="50000">
                                          <p:stCondLst>
                                            <p:cond delay="208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2" dur="33">
                                          <p:stCondLst>
                                            <p:cond delay="226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3" dur="207" decel="50000">
                                          <p:stCondLst>
                                            <p:cond delay="2293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42000"/>
                            </p:stCondLst>
                            <p:childTnLst>
                              <p:par>
                                <p:cTn id="205" presetID="26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7" dur="7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227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83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830" tmFilter="0, 0; 0.125,0.2665; 0.25,0.4; 0.375,0.465; 0.5,0.5;  0.625,0.535; 0.75,0.6; 0.875,0.7335; 1,1">
                                          <p:stCondLst>
                                            <p:cond delay="83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415" tmFilter="0, 0; 0.125,0.2665; 0.25,0.4; 0.375,0.465; 0.5,0.5;  0.625,0.535; 0.75,0.6; 0.875,0.7335; 1,1">
                                          <p:stCondLst>
                                            <p:cond delay="165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205" tmFilter="0, 0; 0.125,0.2665; 0.25,0.4; 0.375,0.465; 0.5,0.5;  0.625,0.535; 0.75,0.6; 0.875,0.7335; 1,1">
                                          <p:stCondLst>
                                            <p:cond delay="207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3" dur="33">
                                          <p:stCondLst>
                                            <p:cond delay="8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4" dur="207" decel="50000">
                                          <p:stCondLst>
                                            <p:cond delay="84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33">
                                          <p:stCondLst>
                                            <p:cond delay="164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6" dur="207" decel="50000">
                                          <p:stCondLst>
                                            <p:cond delay="1673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33">
                                          <p:stCondLst>
                                            <p:cond delay="205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8" dur="207" decel="50000">
                                          <p:stCondLst>
                                            <p:cond delay="208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9" dur="33">
                                          <p:stCondLst>
                                            <p:cond delay="226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0" dur="207" decel="50000">
                                          <p:stCondLst>
                                            <p:cond delay="2293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46500"/>
                            </p:stCondLst>
                            <p:childTnLst>
                              <p:par>
                                <p:cTn id="222" presetID="26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4" dur="7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5" dur="227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83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830" tmFilter="0, 0; 0.125,0.2665; 0.25,0.4; 0.375,0.465; 0.5,0.5;  0.625,0.535; 0.75,0.6; 0.875,0.7335; 1,1">
                                          <p:stCondLst>
                                            <p:cond delay="83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415" tmFilter="0, 0; 0.125,0.2665; 0.25,0.4; 0.375,0.465; 0.5,0.5;  0.625,0.535; 0.75,0.6; 0.875,0.7335; 1,1">
                                          <p:stCondLst>
                                            <p:cond delay="165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205" tmFilter="0, 0; 0.125,0.2665; 0.25,0.4; 0.375,0.465; 0.5,0.5;  0.625,0.535; 0.75,0.6; 0.875,0.7335; 1,1">
                                          <p:stCondLst>
                                            <p:cond delay="207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0" dur="33">
                                          <p:stCondLst>
                                            <p:cond delay="8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1" dur="207" decel="50000">
                                          <p:stCondLst>
                                            <p:cond delay="84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2" dur="33">
                                          <p:stCondLst>
                                            <p:cond delay="164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3" dur="207" decel="50000">
                                          <p:stCondLst>
                                            <p:cond delay="1673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4" dur="33">
                                          <p:stCondLst>
                                            <p:cond delay="205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5" dur="207" decel="50000">
                                          <p:stCondLst>
                                            <p:cond delay="208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6" dur="33">
                                          <p:stCondLst>
                                            <p:cond delay="226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7" dur="207" decel="50000">
                                          <p:stCondLst>
                                            <p:cond delay="2293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51000"/>
                            </p:stCondLst>
                            <p:childTnLst>
                              <p:par>
                                <p:cTn id="2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1" dur="7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2" dur="227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83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830" tmFilter="0, 0; 0.125,0.2665; 0.25,0.4; 0.375,0.465; 0.5,0.5;  0.625,0.535; 0.75,0.6; 0.875,0.7335; 1,1">
                                          <p:stCondLst>
                                            <p:cond delay="83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415" tmFilter="0, 0; 0.125,0.2665; 0.25,0.4; 0.375,0.465; 0.5,0.5;  0.625,0.535; 0.75,0.6; 0.875,0.7335; 1,1">
                                          <p:stCondLst>
                                            <p:cond delay="165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205" tmFilter="0, 0; 0.125,0.2665; 0.25,0.4; 0.375,0.465; 0.5,0.5;  0.625,0.535; 0.75,0.6; 0.875,0.7335; 1,1">
                                          <p:stCondLst>
                                            <p:cond delay="207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7" dur="33">
                                          <p:stCondLst>
                                            <p:cond delay="8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8" dur="207" decel="50000">
                                          <p:stCondLst>
                                            <p:cond delay="84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9" dur="33">
                                          <p:stCondLst>
                                            <p:cond delay="164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0" dur="207" decel="50000">
                                          <p:stCondLst>
                                            <p:cond delay="1673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1" dur="33">
                                          <p:stCondLst>
                                            <p:cond delay="205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2" dur="207" decel="50000">
                                          <p:stCondLst>
                                            <p:cond delay="208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3" dur="33">
                                          <p:stCondLst>
                                            <p:cond delay="226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4" dur="207" decel="50000">
                                          <p:stCondLst>
                                            <p:cond delay="2293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53500"/>
                            </p:stCondLst>
                            <p:childTnLst>
                              <p:par>
                                <p:cTn id="256" presetID="26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8" dur="7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9" dur="227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83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830" tmFilter="0, 0; 0.125,0.2665; 0.25,0.4; 0.375,0.465; 0.5,0.5;  0.625,0.535; 0.75,0.6; 0.875,0.7335; 1,1">
                                          <p:stCondLst>
                                            <p:cond delay="83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415" tmFilter="0, 0; 0.125,0.2665; 0.25,0.4; 0.375,0.465; 0.5,0.5;  0.625,0.535; 0.75,0.6; 0.875,0.7335; 1,1">
                                          <p:stCondLst>
                                            <p:cond delay="165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205" tmFilter="0, 0; 0.125,0.2665; 0.25,0.4; 0.375,0.465; 0.5,0.5;  0.625,0.535; 0.75,0.6; 0.875,0.7335; 1,1">
                                          <p:stCondLst>
                                            <p:cond delay="207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4" dur="33">
                                          <p:stCondLst>
                                            <p:cond delay="8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5" dur="207" decel="50000">
                                          <p:stCondLst>
                                            <p:cond delay="84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6" dur="33">
                                          <p:stCondLst>
                                            <p:cond delay="164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7" dur="207" decel="50000">
                                          <p:stCondLst>
                                            <p:cond delay="1673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8" dur="33">
                                          <p:stCondLst>
                                            <p:cond delay="205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9" dur="207" decel="50000">
                                          <p:stCondLst>
                                            <p:cond delay="208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0" dur="33">
                                          <p:stCondLst>
                                            <p:cond delay="226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1" dur="207" decel="50000">
                                          <p:stCondLst>
                                            <p:cond delay="2293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58000"/>
                            </p:stCondLst>
                            <p:childTnLst>
                              <p:par>
                                <p:cTn id="273" presetID="26" presetClass="entr" presetSubtype="0" fill="hold" nodeType="after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5" dur="7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6" dur="227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83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830" tmFilter="0, 0; 0.125,0.2665; 0.25,0.4; 0.375,0.465; 0.5,0.5;  0.625,0.535; 0.75,0.6; 0.875,0.7335; 1,1">
                                          <p:stCondLst>
                                            <p:cond delay="83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415" tmFilter="0, 0; 0.125,0.2665; 0.25,0.4; 0.375,0.465; 0.5,0.5;  0.625,0.535; 0.75,0.6; 0.875,0.7335; 1,1">
                                          <p:stCondLst>
                                            <p:cond delay="16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205" tmFilter="0, 0; 0.125,0.2665; 0.25,0.4; 0.375,0.465; 0.5,0.5;  0.625,0.535; 0.75,0.6; 0.875,0.7335; 1,1">
                                          <p:stCondLst>
                                            <p:cond delay="207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1" dur="33">
                                          <p:stCondLst>
                                            <p:cond delay="8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2" dur="207" decel="50000">
                                          <p:stCondLst>
                                            <p:cond delay="84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3" dur="33">
                                          <p:stCondLst>
                                            <p:cond delay="164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4" dur="207" decel="50000">
                                          <p:stCondLst>
                                            <p:cond delay="1673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5" dur="33">
                                          <p:stCondLst>
                                            <p:cond delay="205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6" dur="207" decel="50000">
                                          <p:stCondLst>
                                            <p:cond delay="208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7" dur="33">
                                          <p:stCondLst>
                                            <p:cond delay="226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8" dur="207" decel="50000">
                                          <p:stCondLst>
                                            <p:cond delay="2293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69500"/>
                            </p:stCondLst>
                            <p:childTnLst>
                              <p:par>
                                <p:cTn id="290" presetID="26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2" dur="7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3" dur="227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83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830" tmFilter="0, 0; 0.125,0.2665; 0.25,0.4; 0.375,0.465; 0.5,0.5;  0.625,0.535; 0.75,0.6; 0.875,0.7335; 1,1">
                                          <p:stCondLst>
                                            <p:cond delay="83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415" tmFilter="0, 0; 0.125,0.2665; 0.25,0.4; 0.375,0.465; 0.5,0.5;  0.625,0.535; 0.75,0.6; 0.875,0.7335; 1,1">
                                          <p:stCondLst>
                                            <p:cond delay="165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205" tmFilter="0, 0; 0.125,0.2665; 0.25,0.4; 0.375,0.465; 0.5,0.5;  0.625,0.535; 0.75,0.6; 0.875,0.7335; 1,1">
                                          <p:stCondLst>
                                            <p:cond delay="207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8" dur="33">
                                          <p:stCondLst>
                                            <p:cond delay="8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9" dur="207" decel="50000">
                                          <p:stCondLst>
                                            <p:cond delay="84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0" dur="33">
                                          <p:stCondLst>
                                            <p:cond delay="164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1" dur="207" decel="50000">
                                          <p:stCondLst>
                                            <p:cond delay="1673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2" dur="33">
                                          <p:stCondLst>
                                            <p:cond delay="205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3" dur="207" decel="50000">
                                          <p:stCondLst>
                                            <p:cond delay="208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4" dur="33">
                                          <p:stCondLst>
                                            <p:cond delay="226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5" dur="207" decel="50000">
                                          <p:stCondLst>
                                            <p:cond delay="2293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73000"/>
                            </p:stCondLst>
                            <p:childTnLst>
                              <p:par>
                                <p:cTn id="307" presetID="26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9" dur="7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0" dur="227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83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830" tmFilter="0, 0; 0.125,0.2665; 0.25,0.4; 0.375,0.465; 0.5,0.5;  0.625,0.535; 0.75,0.6; 0.875,0.7335; 1,1">
                                          <p:stCondLst>
                                            <p:cond delay="83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415" tmFilter="0, 0; 0.125,0.2665; 0.25,0.4; 0.375,0.465; 0.5,0.5;  0.625,0.535; 0.75,0.6; 0.875,0.7335; 1,1">
                                          <p:stCondLst>
                                            <p:cond delay="16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205" tmFilter="0, 0; 0.125,0.2665; 0.25,0.4; 0.375,0.465; 0.5,0.5;  0.625,0.535; 0.75,0.6; 0.875,0.7335; 1,1">
                                          <p:stCondLst>
                                            <p:cond delay="20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5" dur="33">
                                          <p:stCondLst>
                                            <p:cond delay="8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6" dur="207" decel="50000">
                                          <p:stCondLst>
                                            <p:cond delay="84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7" dur="33">
                                          <p:stCondLst>
                                            <p:cond delay="164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8" dur="207" decel="50000">
                                          <p:stCondLst>
                                            <p:cond delay="167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9" dur="33">
                                          <p:stCondLst>
                                            <p:cond delay="205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0" dur="207" decel="50000">
                                          <p:stCondLst>
                                            <p:cond delay="208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1" dur="33">
                                          <p:stCondLst>
                                            <p:cond delay="226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2" dur="207" decel="50000">
                                          <p:stCondLst>
                                            <p:cond delay="229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76500"/>
                            </p:stCondLst>
                            <p:childTnLst>
                              <p:par>
                                <p:cTn id="324" presetID="26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6" dur="7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7" dur="227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83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830" tmFilter="0, 0; 0.125,0.2665; 0.25,0.4; 0.375,0.465; 0.5,0.5;  0.625,0.535; 0.75,0.6; 0.875,0.7335; 1,1">
                                          <p:stCondLst>
                                            <p:cond delay="83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415" tmFilter="0, 0; 0.125,0.2665; 0.25,0.4; 0.375,0.465; 0.5,0.5;  0.625,0.535; 0.75,0.6; 0.875,0.7335; 1,1">
                                          <p:stCondLst>
                                            <p:cond delay="165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205" tmFilter="0, 0; 0.125,0.2665; 0.25,0.4; 0.375,0.465; 0.5,0.5;  0.625,0.535; 0.75,0.6; 0.875,0.7335; 1,1">
                                          <p:stCondLst>
                                            <p:cond delay="207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2" dur="33">
                                          <p:stCondLst>
                                            <p:cond delay="8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3" dur="207" decel="50000">
                                          <p:stCondLst>
                                            <p:cond delay="84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4" dur="33">
                                          <p:stCondLst>
                                            <p:cond delay="164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5" dur="207" decel="50000">
                                          <p:stCondLst>
                                            <p:cond delay="1673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6" dur="33">
                                          <p:stCondLst>
                                            <p:cond delay="205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7" dur="207" decel="50000">
                                          <p:stCondLst>
                                            <p:cond delay="208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8" dur="33">
                                          <p:stCondLst>
                                            <p:cond delay="226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9" dur="207" decel="50000">
                                          <p:stCondLst>
                                            <p:cond delay="2293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80000"/>
                            </p:stCondLst>
                            <p:childTnLst>
                              <p:par>
                                <p:cTn id="341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82000"/>
                            </p:stCondLst>
                            <p:childTnLst>
                              <p:par>
                                <p:cTn id="34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9" dur="7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0" dur="227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83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830" tmFilter="0, 0; 0.125,0.2665; 0.25,0.4; 0.375,0.465; 0.5,0.5;  0.625,0.535; 0.75,0.6; 0.875,0.7335; 1,1">
                                          <p:stCondLst>
                                            <p:cond delay="83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415" tmFilter="0, 0; 0.125,0.2665; 0.25,0.4; 0.375,0.465; 0.5,0.5;  0.625,0.535; 0.75,0.6; 0.875,0.7335; 1,1">
                                          <p:stCondLst>
                                            <p:cond delay="1655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205" tmFilter="0, 0; 0.125,0.2665; 0.25,0.4; 0.375,0.465; 0.5,0.5;  0.625,0.535; 0.75,0.6; 0.875,0.7335; 1,1">
                                          <p:stCondLst>
                                            <p:cond delay="207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5" dur="33">
                                          <p:stCondLst>
                                            <p:cond delay="812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6" dur="207" decel="50000">
                                          <p:stCondLst>
                                            <p:cond delay="845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7" dur="33">
                                          <p:stCondLst>
                                            <p:cond delay="164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8" dur="207" decel="50000">
                                          <p:stCondLst>
                                            <p:cond delay="1673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9" dur="33">
                                          <p:stCondLst>
                                            <p:cond delay="2052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0" dur="207" decel="50000">
                                          <p:stCondLst>
                                            <p:cond delay="2085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1" dur="33">
                                          <p:stCondLst>
                                            <p:cond delay="226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2" dur="207" decel="50000">
                                          <p:stCondLst>
                                            <p:cond delay="2293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3" fill="hold">
                            <p:stCondLst>
                              <p:cond delay="84500"/>
                            </p:stCondLst>
                            <p:childTnLst>
                              <p:par>
                                <p:cTn id="3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6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87500"/>
                            </p:stCondLst>
                            <p:childTnLst>
                              <p:par>
                                <p:cTn id="368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0" dur="2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/>
      <p:bldP spid="6" grpId="0"/>
      <p:bldP spid="24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2209779" y="4365104"/>
            <a:ext cx="60486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it-IT" dirty="0" smtClean="0">
              <a:latin typeface="+mj-lt"/>
            </a:endParaRPr>
          </a:p>
          <a:p>
            <a:pPr algn="r"/>
            <a:r>
              <a:rPr lang="it-IT" dirty="0">
                <a:latin typeface="+mj-lt"/>
              </a:rPr>
              <a:t> </a:t>
            </a:r>
            <a:r>
              <a:rPr lang="it-IT" dirty="0" smtClean="0">
                <a:latin typeface="+mj-lt"/>
              </a:rPr>
              <a:t>  </a:t>
            </a:r>
            <a:r>
              <a:rPr lang="it-IT" dirty="0">
                <a:latin typeface="+mj-lt"/>
              </a:rPr>
              <a:t>Servizio Prevenzione e </a:t>
            </a:r>
            <a:r>
              <a:rPr lang="it-IT" dirty="0" smtClean="0">
                <a:latin typeface="+mj-lt"/>
              </a:rPr>
              <a:t>Sicurezza</a:t>
            </a:r>
          </a:p>
          <a:p>
            <a:pPr algn="r"/>
            <a:r>
              <a:rPr lang="it-IT" dirty="0" smtClean="0">
                <a:latin typeface="+mj-lt"/>
              </a:rPr>
              <a:t> </a:t>
            </a:r>
            <a:r>
              <a:rPr lang="it-IT" dirty="0">
                <a:latin typeface="+mj-lt"/>
              </a:rPr>
              <a:t>Ambienti di Lavoro </a:t>
            </a:r>
          </a:p>
          <a:p>
            <a:pPr algn="r"/>
            <a:r>
              <a:rPr lang="it-IT" dirty="0" smtClean="0">
                <a:latin typeface="+mj-lt"/>
              </a:rPr>
              <a:t>AV1 Fano  </a:t>
            </a:r>
            <a:endParaRPr lang="it-IT" dirty="0">
              <a:latin typeface="+mj-lt"/>
            </a:endParaRPr>
          </a:p>
        </p:txBody>
      </p:sp>
      <p:pic>
        <p:nvPicPr>
          <p:cNvPr id="4" name="Picture 3" descr="C:\Users\antonio.chiaverini.SANITAMARCHE\Downloads\asur-marche-removebg-preview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32656"/>
            <a:ext cx="3265775" cy="1512168"/>
          </a:xfrm>
          <a:prstGeom prst="rect">
            <a:avLst/>
          </a:prstGeom>
          <a:solidFill>
            <a:schemeClr val="bg1"/>
          </a:solidFill>
          <a:extLst/>
        </p:spPr>
      </p:pic>
      <p:sp>
        <p:nvSpPr>
          <p:cNvPr id="8" name="CasellaDiTesto 7"/>
          <p:cNvSpPr txBox="1"/>
          <p:nvPr/>
        </p:nvSpPr>
        <p:spPr>
          <a:xfrm>
            <a:off x="755576" y="2636912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Presentazione curata da:</a:t>
            </a:r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4370019" y="3284984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 err="1"/>
              <a:t>Tdp</a:t>
            </a:r>
            <a:r>
              <a:rPr lang="it-IT" dirty="0"/>
              <a:t> dott.ssa  Valentina BRUNORI 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4994794" y="3836997"/>
            <a:ext cx="3263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 err="1"/>
              <a:t>Tdp</a:t>
            </a:r>
            <a:r>
              <a:rPr lang="it-IT" dirty="0"/>
              <a:t> dott. Matteo FIORINDI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3093442" y="5565433"/>
            <a:ext cx="3134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/>
              <a:t>La seconda parte tratterà i DPI a protezione del corpo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334827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32"/>
    </mc:Choice>
    <mc:Fallback xmlns="">
      <p:transition spd="slow" advTm="206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1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001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1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3001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  <p:bldP spid="8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1601</TotalTime>
  <Words>223</Words>
  <Application>Microsoft Office PowerPoint</Application>
  <PresentationFormat>Presentazione su schermo (4:3)</PresentationFormat>
  <Paragraphs>59</Paragraphs>
  <Slides>7</Slides>
  <Notes>1</Notes>
  <HiddenSlides>0</HiddenSlides>
  <MMClips>7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7</vt:i4>
      </vt:variant>
    </vt:vector>
  </HeadingPairs>
  <TitlesOfParts>
    <vt:vector size="8" baseType="lpstr">
      <vt:lpstr>Tema di Office</vt:lpstr>
      <vt:lpstr>Dispositivi di Protezione Individuale   FASE 2 </vt:lpstr>
      <vt:lpstr>Quali sono e cosa proteggono?</vt:lpstr>
      <vt:lpstr>Presentazione standard di PowerPoint</vt:lpstr>
      <vt:lpstr>Presentazione standard di PowerPoint</vt:lpstr>
      <vt:lpstr>Presentazione standard di PowerPoint</vt:lpstr>
      <vt:lpstr>Chi proteggono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DPI  FASE 2</dc:title>
  <dc:creator>Valentina Brunori</dc:creator>
  <cp:lastModifiedBy>Valentina Brunori</cp:lastModifiedBy>
  <cp:revision>134</cp:revision>
  <dcterms:created xsi:type="dcterms:W3CDTF">2020-04-30T09:39:51Z</dcterms:created>
  <dcterms:modified xsi:type="dcterms:W3CDTF">2020-05-21T12:53:59Z</dcterms:modified>
</cp:coreProperties>
</file>